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 varScale="1">
        <p:scale>
          <a:sx n="59" d="100"/>
          <a:sy n="59" d="100"/>
        </p:scale>
        <p:origin x="3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03493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interaction18.ixda.org/about.html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Speaker notes ;)</a:t>
            </a:r>
          </a:p>
        </p:txBody>
      </p:sp>
    </p:spTree>
    <p:extLst>
      <p:ext uri="{BB962C8B-B14F-4D97-AF65-F5344CB8AC3E}">
        <p14:creationId xmlns:p14="http://schemas.microsoft.com/office/powerpoint/2010/main" val="109818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slides showcasing the beauty of the city of Lyon,</a:t>
            </a:r>
          </a:p>
          <a:p>
            <a:r>
              <a:t>proofs of the genuine French flavor added to this IxDA annual event.</a:t>
            </a:r>
          </a:p>
        </p:txBody>
      </p:sp>
    </p:spTree>
    <p:extLst>
      <p:ext uri="{BB962C8B-B14F-4D97-AF65-F5344CB8AC3E}">
        <p14:creationId xmlns:p14="http://schemas.microsoft.com/office/powerpoint/2010/main" val="303320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Coming to Lyon is easy!</a:t>
            </a:r>
          </a:p>
        </p:txBody>
      </p:sp>
    </p:spTree>
    <p:extLst>
      <p:ext uri="{BB962C8B-B14F-4D97-AF65-F5344CB8AC3E}">
        <p14:creationId xmlns:p14="http://schemas.microsoft.com/office/powerpoint/2010/main" val="192923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Lyon is located at the heart of France, where two rivers meet.</a:t>
            </a:r>
          </a:p>
          <a:p>
            <a:r>
              <a:t>Only 100 minutes away from Paris by train.</a:t>
            </a:r>
          </a:p>
        </p:txBody>
      </p:sp>
    </p:spTree>
    <p:extLst>
      <p:ext uri="{BB962C8B-B14F-4D97-AF65-F5344CB8AC3E}">
        <p14:creationId xmlns:p14="http://schemas.microsoft.com/office/powerpoint/2010/main" val="1942660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Lyon from above, a 1 million people urban area, with various landscapes.</a:t>
            </a:r>
          </a:p>
          <a:p>
            <a:r>
              <a:t>You can see the confluence happening on the right part of the picture</a:t>
            </a:r>
          </a:p>
          <a:p>
            <a:r>
              <a:t>(where the Saône river meets the Rhône river).</a:t>
            </a:r>
          </a:p>
        </p:txBody>
      </p:sp>
    </p:spTree>
    <p:extLst>
      <p:ext uri="{BB962C8B-B14F-4D97-AF65-F5344CB8AC3E}">
        <p14:creationId xmlns:p14="http://schemas.microsoft.com/office/powerpoint/2010/main" val="209626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Rhône river banks, for pedestrians &amp; bikes.</a:t>
            </a:r>
          </a:p>
        </p:txBody>
      </p:sp>
    </p:spTree>
    <p:extLst>
      <p:ext uri="{BB962C8B-B14F-4D97-AF65-F5344CB8AC3E}">
        <p14:creationId xmlns:p14="http://schemas.microsoft.com/office/powerpoint/2010/main" val="294503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Lyon cityhall.</a:t>
            </a:r>
          </a:p>
        </p:txBody>
      </p:sp>
    </p:spTree>
    <p:extLst>
      <p:ext uri="{BB962C8B-B14F-4D97-AF65-F5344CB8AC3E}">
        <p14:creationId xmlns:p14="http://schemas.microsoft.com/office/powerpoint/2010/main" val="1916674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Confluence district. Confluences museum at the forefront,</a:t>
            </a:r>
          </a:p>
          <a:p>
            <a:r>
              <a:t>the Rhône river on the right and Lyon cityscape on the horizon.</a:t>
            </a:r>
          </a:p>
        </p:txBody>
      </p:sp>
    </p:spTree>
    <p:extLst>
      <p:ext uri="{BB962C8B-B14F-4D97-AF65-F5344CB8AC3E}">
        <p14:creationId xmlns:p14="http://schemas.microsoft.com/office/powerpoint/2010/main" val="1286204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Lyon is considered as the French gastronomy capital,</a:t>
            </a:r>
          </a:p>
          <a:p>
            <a:r>
              <a:t>come and experience the French cuisine at its finest…</a:t>
            </a:r>
          </a:p>
        </p:txBody>
      </p:sp>
    </p:spTree>
    <p:extLst>
      <p:ext uri="{BB962C8B-B14F-4D97-AF65-F5344CB8AC3E}">
        <p14:creationId xmlns:p14="http://schemas.microsoft.com/office/powerpoint/2010/main" val="670539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show the teaser video that was introduced</a:t>
            </a:r>
          </a:p>
          <a:p>
            <a:r>
              <a:t>during Interaction 17 in New York.</a:t>
            </a:r>
          </a:p>
        </p:txBody>
      </p:sp>
    </p:spTree>
    <p:extLst>
      <p:ext uri="{BB962C8B-B14F-4D97-AF65-F5344CB8AC3E}">
        <p14:creationId xmlns:p14="http://schemas.microsoft.com/office/powerpoint/2010/main" val="191889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Voilà, thank you again.</a:t>
            </a:r>
          </a:p>
          <a:p>
            <a:r>
              <a:t>“Merci beaucoup.”</a:t>
            </a:r>
          </a:p>
        </p:txBody>
      </p:sp>
    </p:spTree>
    <p:extLst>
      <p:ext uri="{BB962C8B-B14F-4D97-AF65-F5344CB8AC3E}">
        <p14:creationId xmlns:p14="http://schemas.microsoft.com/office/powerpoint/2010/main" val="3135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Those are the dates of the entire Interaction Week 18.</a:t>
            </a:r>
          </a:p>
        </p:txBody>
      </p:sp>
    </p:spTree>
    <p:extLst>
      <p:ext uri="{BB962C8B-B14F-4D97-AF65-F5344CB8AC3E}">
        <p14:creationId xmlns:p14="http://schemas.microsoft.com/office/powerpoint/2010/main" val="178691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</a:t>
            </a:r>
            <a:r>
              <a:rPr b="1"/>
              <a:t>theme of the main conference</a:t>
            </a:r>
            <a:r>
              <a:t>.</a:t>
            </a:r>
            <a:br/>
            <a:r>
              <a:t>More details here: </a:t>
            </a:r>
            <a:r>
              <a:rPr u="sng">
                <a:hlinkClick r:id="rId3"/>
              </a:rPr>
              <a:t>http://interaction18.ixda.org/about.html</a:t>
            </a:r>
          </a:p>
        </p:txBody>
      </p:sp>
    </p:spTree>
    <p:extLst>
      <p:ext uri="{BB962C8B-B14F-4D97-AF65-F5344CB8AC3E}">
        <p14:creationId xmlns:p14="http://schemas.microsoft.com/office/powerpoint/2010/main" val="168762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week overview of what is happening and when during the 6 days.</a:t>
            </a:r>
          </a:p>
        </p:txBody>
      </p:sp>
    </p:spTree>
    <p:extLst>
      <p:ext uri="{BB962C8B-B14F-4D97-AF65-F5344CB8AC3E}">
        <p14:creationId xmlns:p14="http://schemas.microsoft.com/office/powerpoint/2010/main" val="1706990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conference dedicated to the learning part of Interaction Design.</a:t>
            </a:r>
          </a:p>
        </p:txBody>
      </p:sp>
    </p:spTree>
    <p:extLst>
      <p:ext uri="{BB962C8B-B14F-4D97-AF65-F5344CB8AC3E}">
        <p14:creationId xmlns:p14="http://schemas.microsoft.com/office/powerpoint/2010/main" val="115678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Reserved to students all around the world.</a:t>
            </a:r>
          </a:p>
          <a:p>
            <a:r>
              <a:t>Spread the word in schools and during your local events!</a:t>
            </a:r>
          </a:p>
        </p:txBody>
      </p:sp>
    </p:spTree>
    <p:extLst>
      <p:ext uri="{BB962C8B-B14F-4D97-AF65-F5344CB8AC3E}">
        <p14:creationId xmlns:p14="http://schemas.microsoft.com/office/powerpoint/2010/main" val="984107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Engage local design shops and consultancies</a:t>
            </a:r>
          </a:p>
          <a:p>
            <a:r>
              <a:t>to participate in this ever growing award contest.</a:t>
            </a:r>
          </a:p>
        </p:txBody>
      </p:sp>
    </p:spTree>
    <p:extLst>
      <p:ext uri="{BB962C8B-B14F-4D97-AF65-F5344CB8AC3E}">
        <p14:creationId xmlns:p14="http://schemas.microsoft.com/office/powerpoint/2010/main" val="2115775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event. Great speakers, fabulous audience</a:t>
            </a:r>
          </a:p>
          <a:p>
            <a:r>
              <a:t>and some gorgeous venues coming your way!</a:t>
            </a:r>
          </a:p>
        </p:txBody>
      </p:sp>
    </p:spTree>
    <p:extLst>
      <p:ext uri="{BB962C8B-B14F-4D97-AF65-F5344CB8AC3E}">
        <p14:creationId xmlns:p14="http://schemas.microsoft.com/office/powerpoint/2010/main" val="837736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key dates if you need to communicate</a:t>
            </a:r>
          </a:p>
          <a:p>
            <a:r>
              <a:t>details the initiatives and events.</a:t>
            </a:r>
          </a:p>
        </p:txBody>
      </p:sp>
    </p:spTree>
    <p:extLst>
      <p:ext uri="{BB962C8B-B14F-4D97-AF65-F5344CB8AC3E}">
        <p14:creationId xmlns:p14="http://schemas.microsoft.com/office/powerpoint/2010/main" val="93876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2" name="Texte niveau 1…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-Gilles Allain</a:t>
            </a:r>
          </a:p>
        </p:txBody>
      </p:sp>
      <p:sp>
        <p:nvSpPr>
          <p:cNvPr id="94" name="« Saisissez une citation ici. »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« Saisissez une citation ici. » </a:t>
            </a:r>
          </a:p>
        </p:txBody>
      </p:sp>
      <p:sp>
        <p:nvSpPr>
          <p:cNvPr id="95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e du titre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22" name="Texte niveau 1…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e du titre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Texte du titre</a:t>
            </a:r>
          </a:p>
        </p:txBody>
      </p:sp>
      <p:sp>
        <p:nvSpPr>
          <p:cNvPr id="40" name="Texte niveau 1…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9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Texte niveau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e du tit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7" name="Texte niveau 1…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uméro de diapositiv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vimeo.com/202684890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interaction18.ixda.or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summit.ixda.org" TargetMode="External"/><Relationship Id="rId4" Type="http://schemas.openxmlformats.org/officeDocument/2006/relationships/image" Target="../media/image5.ti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interaction18.ixda.org" TargetMode="External"/><Relationship Id="rId3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dc.ixda.org" TargetMode="External"/><Relationship Id="rId4" Type="http://schemas.openxmlformats.org/officeDocument/2006/relationships/image" Target="../media/image8.ti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ards.ixda.org" TargetMode="External"/><Relationship Id="rId4" Type="http://schemas.openxmlformats.org/officeDocument/2006/relationships/image" Target="../media/image10.ti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action18.ixda.or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2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ar local leaders,…"/>
          <p:cNvSpPr/>
          <p:nvPr/>
        </p:nvSpPr>
        <p:spPr>
          <a:xfrm>
            <a:off x="8128000" y="910272"/>
            <a:ext cx="8128000" cy="1189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indent="0" algn="l">
              <a:lnSpc>
                <a:spcPct val="90000"/>
              </a:lnSpc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Dear local leaders,</a:t>
            </a:r>
          </a:p>
          <a:p>
            <a:pPr lvl="1" indent="0" algn="l">
              <a:lnSpc>
                <a:spcPct val="90000"/>
              </a:lnSpc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 indent="0" algn="l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  <a:r>
              <a:t>We’ve prepared this deck</a:t>
            </a:r>
            <a:br/>
            <a:r>
              <a:t>on Interaction Week 18</a:t>
            </a:r>
            <a:br/>
            <a:r>
              <a:t>for you to communicate</a:t>
            </a:r>
            <a:br/>
            <a:r>
              <a:t>to your local communities.</a:t>
            </a:r>
          </a:p>
          <a:p>
            <a:pPr lvl="1" indent="0" algn="l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  <a:endParaRPr/>
          </a:p>
          <a:p>
            <a:pPr lvl="1" indent="0" algn="l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  <a:r>
              <a:t>Use those elements as you</a:t>
            </a:r>
            <a:br/>
            <a:r>
              <a:t>see fit and please reach out</a:t>
            </a:r>
            <a:br/>
            <a:r>
              <a:t>to us for questions or ask</a:t>
            </a:r>
            <a:br/>
            <a:r>
              <a:t>for missing elements.</a:t>
            </a:r>
          </a:p>
          <a:p>
            <a:pPr lvl="1" indent="0" algn="l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  <a:endParaRPr/>
          </a:p>
          <a:p>
            <a:pPr lvl="1" indent="0" algn="l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  <a:r>
              <a:t>We’ve put speaker notes to guide you through the slides.</a:t>
            </a:r>
          </a:p>
          <a:p>
            <a:pPr lvl="1" indent="0" algn="l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  <a:endParaRPr/>
          </a:p>
          <a:p>
            <a:pPr lvl="1" indent="0" algn="l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  <a:r>
              <a:t>Thank you for your help!</a:t>
            </a:r>
          </a:p>
          <a:p>
            <a:pPr lvl="1" indent="0" algn="l">
              <a:lnSpc>
                <a:spcPct val="90000"/>
              </a:lnSpc>
              <a:defRPr sz="4800">
                <a:solidFill>
                  <a:srgbClr val="FFFFFF"/>
                </a:solidFill>
              </a:defRPr>
            </a:pPr>
            <a:endParaRPr/>
          </a:p>
          <a:p>
            <a:pPr lvl="1" indent="0" algn="l">
              <a:defRPr sz="3200">
                <a:solidFill>
                  <a:srgbClr val="D0A9D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— last update May 6th 2017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nticipated milestones"/>
          <p:cNvSpPr/>
          <p:nvPr/>
        </p:nvSpPr>
        <p:spPr>
          <a:xfrm>
            <a:off x="8128000" y="1109662"/>
            <a:ext cx="8128000" cy="96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indent="0">
              <a:defRPr sz="5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Anticipated milestones</a:t>
            </a:r>
          </a:p>
        </p:txBody>
      </p:sp>
      <p:pic>
        <p:nvPicPr>
          <p:cNvPr id="195" name="edu-summit.png" descr="edu-summ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0500" y="3247231"/>
            <a:ext cx="3255034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dc.png" descr="sd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63833" y="3247231"/>
            <a:ext cx="3036499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awards.png" descr="award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9845" y="3247231"/>
            <a:ext cx="3255034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970500" y="3425031"/>
            <a:ext cx="451677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EPTEMBER…"/>
          <p:cNvSpPr/>
          <p:nvPr/>
        </p:nvSpPr>
        <p:spPr>
          <a:xfrm>
            <a:off x="1460500" y="4960143"/>
            <a:ext cx="4902201" cy="3585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SEPTEMBER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Early bird tickets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Call for speaker open</a:t>
            </a:r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NOVEMBER</a:t>
            </a:r>
          </a:p>
          <a:p>
            <a:pPr lvl="1" indent="0"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Call for speaker closed</a:t>
            </a:r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DECEMBER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Program announced</a:t>
            </a:r>
          </a:p>
        </p:txBody>
      </p:sp>
      <p:sp>
        <p:nvSpPr>
          <p:cNvPr id="200" name="SEPTEMBER…"/>
          <p:cNvSpPr/>
          <p:nvPr/>
        </p:nvSpPr>
        <p:spPr>
          <a:xfrm>
            <a:off x="6963833" y="4960143"/>
            <a:ext cx="4902201" cy="315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SEPTEMBER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Call for students open</a:t>
            </a:r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NOVEMBER</a:t>
            </a:r>
          </a:p>
          <a:p>
            <a:pPr lvl="1" indent="0"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Call for students closed</a:t>
            </a:r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DECEMBER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Finalists announced</a:t>
            </a:r>
          </a:p>
        </p:txBody>
      </p:sp>
      <p:sp>
        <p:nvSpPr>
          <p:cNvPr id="201" name="MAY…"/>
          <p:cNvSpPr/>
          <p:nvPr/>
        </p:nvSpPr>
        <p:spPr>
          <a:xfrm>
            <a:off x="12469845" y="4960143"/>
            <a:ext cx="4896843" cy="5220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MAY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Call for projects open</a:t>
            </a:r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SEPTEMBER</a:t>
            </a:r>
          </a:p>
          <a:p>
            <a:pPr lvl="1" indent="0"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Call for projects closed</a:t>
            </a:r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NOVEMBER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Shortlist announced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JANUARY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Finalists announced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People choice's vote open</a:t>
            </a:r>
          </a:p>
        </p:txBody>
      </p:sp>
      <p:sp>
        <p:nvSpPr>
          <p:cNvPr id="202" name="JUNE…"/>
          <p:cNvSpPr/>
          <p:nvPr/>
        </p:nvSpPr>
        <p:spPr>
          <a:xfrm>
            <a:off x="17970500" y="4960143"/>
            <a:ext cx="4902200" cy="7186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JUNE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Call for speaker open</a:t>
            </a:r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JULY 1</a:t>
            </a:r>
            <a:r>
              <a:rPr baseline="31999"/>
              <a:t>ST</a:t>
            </a:r>
          </a:p>
          <a:p>
            <a:pPr lvl="1" indent="0"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General selling</a:t>
            </a:r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SEPTEMBER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Call for speaker closed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OCTOBER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Workshops announced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+ early bird tickets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NOVEMBER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Program announced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lnSpc>
                <a:spcPct val="90000"/>
              </a:lnSpc>
              <a:defRPr sz="24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DECEMBER</a:t>
            </a:r>
          </a:p>
          <a:p>
            <a:pPr algn="l">
              <a:lnSpc>
                <a:spcPct val="90000"/>
              </a:lnSpc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Workshops general selling</a:t>
            </a:r>
          </a:p>
        </p:txBody>
      </p:sp>
      <p:sp>
        <p:nvSpPr>
          <p:cNvPr id="203" name="Ligne"/>
          <p:cNvSpPr/>
          <p:nvPr/>
        </p:nvSpPr>
        <p:spPr>
          <a:xfrm flipH="1" flipV="1">
            <a:off x="1536700" y="12488862"/>
            <a:ext cx="21336000" cy="1"/>
          </a:xfrm>
          <a:prstGeom prst="line">
            <a:avLst/>
          </a:prstGeom>
          <a:ln w="25400">
            <a:solidFill>
              <a:srgbClr val="B0A7A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 bit about Lyon…"/>
          <p:cNvSpPr/>
          <p:nvPr/>
        </p:nvSpPr>
        <p:spPr>
          <a:xfrm>
            <a:off x="4949825" y="5808662"/>
            <a:ext cx="14484351" cy="209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bit about Lyon…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et-there.png" descr="get-the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rivers.png" descr="rive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lyon-4.jpg" descr="lyon-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Photo Aderly — © Brice Robert"/>
          <p:cNvSpPr/>
          <p:nvPr/>
        </p:nvSpPr>
        <p:spPr>
          <a:xfrm>
            <a:off x="356939" y="12927012"/>
            <a:ext cx="4361459" cy="511176"/>
          </a:xfrm>
          <a:prstGeom prst="rect">
            <a:avLst/>
          </a:prstGeom>
          <a:ln w="12700">
            <a:miter lim="400000"/>
          </a:ln>
          <a:effectLst>
            <a:outerShdw blurRad="1016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Photo Aderly — © Brice Robert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lyon-1.jpg" descr="lyon-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Photo Aderly — © Brice Robert"/>
          <p:cNvSpPr/>
          <p:nvPr/>
        </p:nvSpPr>
        <p:spPr>
          <a:xfrm>
            <a:off x="356939" y="12927012"/>
            <a:ext cx="4361459" cy="511176"/>
          </a:xfrm>
          <a:prstGeom prst="rect">
            <a:avLst/>
          </a:prstGeom>
          <a:ln w="12700">
            <a:miter lim="400000"/>
          </a:ln>
          <a:effectLst>
            <a:outerShdw blurRad="1016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Photo Aderly — © Brice Robert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lyon-3.jpg" descr="lyon-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Photo Aderly — © Brice Robert"/>
          <p:cNvSpPr/>
          <p:nvPr/>
        </p:nvSpPr>
        <p:spPr>
          <a:xfrm>
            <a:off x="356939" y="12927012"/>
            <a:ext cx="4361459" cy="511176"/>
          </a:xfrm>
          <a:prstGeom prst="rect">
            <a:avLst/>
          </a:prstGeom>
          <a:ln w="12700">
            <a:miter lim="400000"/>
          </a:ln>
          <a:effectLst>
            <a:outerShdw blurRad="1016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Photo Aderly — © Brice Robert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musee-confluences_1920x1080.jpg" descr="musee-confluences_1920x108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Photo © Musée des Confluences"/>
          <p:cNvSpPr/>
          <p:nvPr/>
        </p:nvSpPr>
        <p:spPr>
          <a:xfrm>
            <a:off x="356939" y="12927012"/>
            <a:ext cx="4616104" cy="511176"/>
          </a:xfrm>
          <a:prstGeom prst="rect">
            <a:avLst/>
          </a:prstGeom>
          <a:ln w="12700">
            <a:miter lim="400000"/>
          </a:ln>
          <a:effectLst>
            <a:outerShdw blurRad="1016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Photo © Musée des Confluences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B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ly-au14fevrier.com.jpg" descr="ly-au14fevrier.co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Photo © Au 14 février Vieux Lyon"/>
          <p:cNvSpPr/>
          <p:nvPr/>
        </p:nvSpPr>
        <p:spPr>
          <a:xfrm>
            <a:off x="356939" y="12927012"/>
            <a:ext cx="4633665" cy="511176"/>
          </a:xfrm>
          <a:prstGeom prst="rect">
            <a:avLst/>
          </a:prstGeom>
          <a:ln w="12700">
            <a:miter lim="400000"/>
          </a:ln>
          <a:effectLst>
            <a:outerShdw blurRad="1016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Photo © Au 14 février Vieux Lyon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0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bg.png" descr="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Interaction 18 teaser video…"/>
          <p:cNvSpPr/>
          <p:nvPr/>
        </p:nvSpPr>
        <p:spPr>
          <a:xfrm>
            <a:off x="4254004" y="7599362"/>
            <a:ext cx="15875993" cy="258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9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Interaction 18 teaser video</a:t>
            </a:r>
          </a:p>
          <a:p>
            <a:pPr>
              <a:defRPr sz="6400" u="sng">
                <a:solidFill>
                  <a:srgbClr val="FFFFFF"/>
                </a:solidFill>
              </a:defRPr>
            </a:pPr>
            <a:r>
              <a:rPr dirty="0"/>
              <a:t>vimeo.com/202684890</a:t>
            </a:r>
            <a:endParaRPr dirty="0">
              <a:hlinkClick r:id="rId4"/>
            </a:endParaRPr>
          </a:p>
        </p:txBody>
      </p:sp>
      <p:pic>
        <p:nvPicPr>
          <p:cNvPr id="246" name="pasted-image.pdf" descr="pasted-image.pdf">
            <a:hlinkClick r:id="rId4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66400" y="3352800"/>
            <a:ext cx="3251200" cy="3251200"/>
          </a:xfrm>
          <a:prstGeom prst="rect">
            <a:avLst/>
          </a:prstGeom>
          <a:ln w="25400">
            <a:miter lim="400000"/>
          </a:ln>
          <a:effectLst>
            <a:outerShdw blurRad="304800" dist="152400" dir="5400000" rotWithShape="0">
              <a:srgbClr val="421B4B">
                <a:alpha val="70000"/>
              </a:srgb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7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g.png" descr="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3—8 February 2018 • Lyon, FR"/>
          <p:cNvSpPr/>
          <p:nvPr/>
        </p:nvSpPr>
        <p:spPr>
          <a:xfrm>
            <a:off x="6723856" y="10915650"/>
            <a:ext cx="11793538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3—8 February 2018 • Lyon, FR</a:t>
            </a:r>
          </a:p>
        </p:txBody>
      </p:sp>
      <p:pic>
        <p:nvPicPr>
          <p:cNvPr id="125" name="interaction-18-logo-all-white.png" descr="interaction-18-logo-all-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6625" y="4610100"/>
            <a:ext cx="18288000" cy="246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0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bg.png" descr="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ee you in Lyon!…"/>
          <p:cNvSpPr/>
          <p:nvPr/>
        </p:nvSpPr>
        <p:spPr>
          <a:xfrm>
            <a:off x="5414962" y="4341812"/>
            <a:ext cx="13554076" cy="503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See you in Lyon!</a:t>
            </a:r>
          </a:p>
          <a:p>
            <a:pPr>
              <a:defRPr sz="12800">
                <a:solidFill>
                  <a:srgbClr val="FFFFFF"/>
                </a:solidFill>
              </a:defRPr>
            </a:pPr>
            <a:endParaRPr dirty="0"/>
          </a:p>
          <a:p>
            <a:pPr>
              <a:defRPr sz="6400" u="sng">
                <a:solidFill>
                  <a:srgbClr val="FFFFFF"/>
                </a:solidFill>
              </a:defRPr>
            </a:pPr>
            <a:r>
              <a:rPr dirty="0"/>
              <a:t>interaction18.ixda.org</a:t>
            </a:r>
            <a:endParaRPr dirty="0">
              <a:hlinkClick r:id="rId4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A7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g.png" descr="b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3—8 February 2018 • Lyon, FR"/>
          <p:cNvSpPr/>
          <p:nvPr/>
        </p:nvSpPr>
        <p:spPr>
          <a:xfrm>
            <a:off x="6723856" y="10915650"/>
            <a:ext cx="11793538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3—8 February 2018 • Lyon, FR</a:t>
            </a:r>
          </a:p>
        </p:txBody>
      </p:sp>
      <p:sp>
        <p:nvSpPr>
          <p:cNvPr id="131" name="Dissolving boundaries &amp; building connections"/>
          <p:cNvSpPr/>
          <p:nvPr/>
        </p:nvSpPr>
        <p:spPr>
          <a:xfrm>
            <a:off x="4801654" y="4284662"/>
            <a:ext cx="14780692" cy="354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1200">
                <a:solidFill>
                  <a:srgbClr val="FFFFFF"/>
                </a:solidFill>
              </a:defRPr>
            </a:pPr>
            <a:r>
              <a:t>Dissolving boundaries</a:t>
            </a:r>
            <a:br/>
            <a:r>
              <a:t>&amp; building connections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Week overview"/>
          <p:cNvSpPr/>
          <p:nvPr/>
        </p:nvSpPr>
        <p:spPr>
          <a:xfrm>
            <a:off x="-1" y="1625600"/>
            <a:ext cx="24384001" cy="160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9600">
                <a:solidFill>
                  <a:srgbClr val="421B4B"/>
                </a:solidFill>
              </a:defRPr>
            </a:lvl1pPr>
          </a:lstStyle>
          <a:p>
            <a:r>
              <a:t>Week overview</a:t>
            </a:r>
          </a:p>
        </p:txBody>
      </p:sp>
      <p:pic>
        <p:nvPicPr>
          <p:cNvPr id="136" name="pills.png" descr="pill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0" y="6096000"/>
            <a:ext cx="21336000" cy="40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at 3"/>
          <p:cNvSpPr/>
          <p:nvPr/>
        </p:nvSpPr>
        <p:spPr>
          <a:xfrm>
            <a:off x="1524000" y="5033962"/>
            <a:ext cx="350520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4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Sat 3</a:t>
            </a:r>
          </a:p>
        </p:txBody>
      </p:sp>
      <p:sp>
        <p:nvSpPr>
          <p:cNvPr id="138" name="Sun 4"/>
          <p:cNvSpPr/>
          <p:nvPr/>
        </p:nvSpPr>
        <p:spPr>
          <a:xfrm>
            <a:off x="5090159" y="5033962"/>
            <a:ext cx="35052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4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Sun 4</a:t>
            </a:r>
          </a:p>
        </p:txBody>
      </p:sp>
      <p:sp>
        <p:nvSpPr>
          <p:cNvPr id="139" name="Mon 5"/>
          <p:cNvSpPr/>
          <p:nvPr/>
        </p:nvSpPr>
        <p:spPr>
          <a:xfrm>
            <a:off x="8656319" y="5033962"/>
            <a:ext cx="35052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4200">
                <a:solidFill>
                  <a:srgbClr val="D0A9D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Mon 5</a:t>
            </a:r>
          </a:p>
        </p:txBody>
      </p:sp>
      <p:sp>
        <p:nvSpPr>
          <p:cNvPr id="140" name="Tue 6"/>
          <p:cNvSpPr/>
          <p:nvPr/>
        </p:nvSpPr>
        <p:spPr>
          <a:xfrm>
            <a:off x="12222480" y="5033962"/>
            <a:ext cx="35052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4200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Tue 6</a:t>
            </a:r>
          </a:p>
        </p:txBody>
      </p:sp>
      <p:sp>
        <p:nvSpPr>
          <p:cNvPr id="141" name="Wed 7"/>
          <p:cNvSpPr/>
          <p:nvPr/>
        </p:nvSpPr>
        <p:spPr>
          <a:xfrm>
            <a:off x="15788639" y="5033962"/>
            <a:ext cx="35052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4200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Wed 7</a:t>
            </a:r>
          </a:p>
        </p:txBody>
      </p:sp>
      <p:sp>
        <p:nvSpPr>
          <p:cNvPr id="142" name="Thu 8"/>
          <p:cNvSpPr/>
          <p:nvPr/>
        </p:nvSpPr>
        <p:spPr>
          <a:xfrm>
            <a:off x="19354800" y="5033962"/>
            <a:ext cx="350520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4200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Thu 8</a:t>
            </a:r>
          </a:p>
        </p:txBody>
      </p:sp>
      <p:sp>
        <p:nvSpPr>
          <p:cNvPr id="143" name="Interaction Design Education Summit"/>
          <p:cNvSpPr/>
          <p:nvPr/>
        </p:nvSpPr>
        <p:spPr>
          <a:xfrm>
            <a:off x="1567542" y="6786562"/>
            <a:ext cx="7061200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42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Interaction Design Education Summit</a:t>
            </a:r>
          </a:p>
        </p:txBody>
      </p:sp>
      <p:sp>
        <p:nvSpPr>
          <p:cNvPr id="144" name="Workshops"/>
          <p:cNvSpPr/>
          <p:nvPr/>
        </p:nvSpPr>
        <p:spPr>
          <a:xfrm>
            <a:off x="8699861" y="6786562"/>
            <a:ext cx="35052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4200" b="1">
                <a:solidFill>
                  <a:srgbClr val="D0A9D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Workshops</a:t>
            </a:r>
          </a:p>
        </p:txBody>
      </p:sp>
      <p:sp>
        <p:nvSpPr>
          <p:cNvPr id="145" name="Interaction 18 conference"/>
          <p:cNvSpPr/>
          <p:nvPr/>
        </p:nvSpPr>
        <p:spPr>
          <a:xfrm>
            <a:off x="12266022" y="6786562"/>
            <a:ext cx="106172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4200" b="1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Interaction 18 conference</a:t>
            </a:r>
          </a:p>
        </p:txBody>
      </p:sp>
      <p:sp>
        <p:nvSpPr>
          <p:cNvPr id="146" name="Ligne"/>
          <p:cNvSpPr/>
          <p:nvPr/>
        </p:nvSpPr>
        <p:spPr>
          <a:xfrm flipV="1">
            <a:off x="8662669" y="6977062"/>
            <a:ext cx="1" cy="1341438"/>
          </a:xfrm>
          <a:prstGeom prst="line">
            <a:avLst/>
          </a:prstGeom>
          <a:ln w="25400">
            <a:solidFill>
              <a:srgbClr val="B0A7A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7" name="Ligne"/>
          <p:cNvSpPr/>
          <p:nvPr/>
        </p:nvSpPr>
        <p:spPr>
          <a:xfrm flipV="1">
            <a:off x="12228829" y="6977062"/>
            <a:ext cx="1" cy="1235076"/>
          </a:xfrm>
          <a:prstGeom prst="line">
            <a:avLst/>
          </a:prstGeom>
          <a:ln w="25400">
            <a:solidFill>
              <a:srgbClr val="B0A7A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8" name="Ligne"/>
          <p:cNvSpPr/>
          <p:nvPr/>
        </p:nvSpPr>
        <p:spPr>
          <a:xfrm flipV="1">
            <a:off x="1530350" y="6977062"/>
            <a:ext cx="0" cy="1341438"/>
          </a:xfrm>
          <a:prstGeom prst="line">
            <a:avLst/>
          </a:prstGeom>
          <a:ln w="25400">
            <a:solidFill>
              <a:srgbClr val="B0A7A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49" name="Ligne"/>
          <p:cNvSpPr/>
          <p:nvPr/>
        </p:nvSpPr>
        <p:spPr>
          <a:xfrm flipV="1">
            <a:off x="22853650" y="6977062"/>
            <a:ext cx="0" cy="1235076"/>
          </a:xfrm>
          <a:prstGeom prst="line">
            <a:avLst/>
          </a:prstGeom>
          <a:ln w="25400">
            <a:solidFill>
              <a:srgbClr val="B0A7A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0" name="Ligne"/>
          <p:cNvSpPr/>
          <p:nvPr/>
        </p:nvSpPr>
        <p:spPr>
          <a:xfrm flipV="1">
            <a:off x="5096510" y="9047162"/>
            <a:ext cx="1" cy="898526"/>
          </a:xfrm>
          <a:prstGeom prst="line">
            <a:avLst/>
          </a:prstGeom>
          <a:ln w="25400">
            <a:solidFill>
              <a:srgbClr val="B0A7A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1" name="Local Leaders workshop"/>
          <p:cNvSpPr/>
          <p:nvPr/>
        </p:nvSpPr>
        <p:spPr>
          <a:xfrm>
            <a:off x="5133701" y="8920162"/>
            <a:ext cx="3505201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Local Leaders</a:t>
            </a:r>
            <a:br/>
            <a:r>
              <a:t>workshop</a:t>
            </a:r>
          </a:p>
        </p:txBody>
      </p:sp>
      <p:sp>
        <p:nvSpPr>
          <p:cNvPr id="152" name="Ligne"/>
          <p:cNvSpPr/>
          <p:nvPr/>
        </p:nvSpPr>
        <p:spPr>
          <a:xfrm flipV="1">
            <a:off x="8662669" y="9047162"/>
            <a:ext cx="1" cy="898526"/>
          </a:xfrm>
          <a:prstGeom prst="line">
            <a:avLst/>
          </a:prstGeom>
          <a:ln w="25400">
            <a:solidFill>
              <a:srgbClr val="B0A7A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3" name="Student Design Challenge"/>
          <p:cNvSpPr/>
          <p:nvPr/>
        </p:nvSpPr>
        <p:spPr>
          <a:xfrm>
            <a:off x="8699861" y="8920162"/>
            <a:ext cx="1387852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32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Student Design Challenge</a:t>
            </a:r>
          </a:p>
        </p:txBody>
      </p:sp>
      <p:sp>
        <p:nvSpPr>
          <p:cNvPr id="154" name="Ligne"/>
          <p:cNvSpPr/>
          <p:nvPr/>
        </p:nvSpPr>
        <p:spPr>
          <a:xfrm flipH="1" flipV="1">
            <a:off x="1536700" y="10583862"/>
            <a:ext cx="21336000" cy="1"/>
          </a:xfrm>
          <a:prstGeom prst="line">
            <a:avLst/>
          </a:prstGeom>
          <a:ln w="25400">
            <a:solidFill>
              <a:srgbClr val="B0A7A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5" name="Opening Night ✨"/>
          <p:cNvSpPr/>
          <p:nvPr/>
        </p:nvSpPr>
        <p:spPr>
          <a:xfrm>
            <a:off x="12396648" y="7892142"/>
            <a:ext cx="3505201" cy="676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 sz="3200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Opening Night </a:t>
            </a:r>
            <a:r>
              <a:rPr dirty="0">
                <a:latin typeface="Apple Color Emoji"/>
                <a:ea typeface="Apple Color Emoji"/>
                <a:cs typeface="Apple Color Emoji"/>
                <a:sym typeface="Apple Color Emoji"/>
              </a:rPr>
              <a:t>✨</a:t>
            </a:r>
          </a:p>
        </p:txBody>
      </p:sp>
      <p:sp>
        <p:nvSpPr>
          <p:cNvPr id="156" name="Ligne"/>
          <p:cNvSpPr/>
          <p:nvPr/>
        </p:nvSpPr>
        <p:spPr>
          <a:xfrm flipV="1">
            <a:off x="22853650" y="9174162"/>
            <a:ext cx="0" cy="777876"/>
          </a:xfrm>
          <a:prstGeom prst="line">
            <a:avLst/>
          </a:prstGeom>
          <a:ln w="25400">
            <a:solidFill>
              <a:srgbClr val="B0A7A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7" name="Cercle"/>
          <p:cNvSpPr/>
          <p:nvPr/>
        </p:nvSpPr>
        <p:spPr>
          <a:xfrm>
            <a:off x="12076429" y="8029575"/>
            <a:ext cx="304801" cy="304800"/>
          </a:xfrm>
          <a:prstGeom prst="ellipse">
            <a:avLst/>
          </a:prstGeom>
          <a:solidFill>
            <a:srgbClr val="E4095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Cercle"/>
          <p:cNvSpPr/>
          <p:nvPr/>
        </p:nvSpPr>
        <p:spPr>
          <a:xfrm>
            <a:off x="22701250" y="8029575"/>
            <a:ext cx="304800" cy="304800"/>
          </a:xfrm>
          <a:prstGeom prst="ellipse">
            <a:avLst/>
          </a:prstGeom>
          <a:solidFill>
            <a:srgbClr val="E4095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🥂 Awards ceremony &amp; closing party"/>
          <p:cNvSpPr/>
          <p:nvPr/>
        </p:nvSpPr>
        <p:spPr>
          <a:xfrm>
            <a:off x="15626080" y="7892142"/>
            <a:ext cx="7061201" cy="676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r">
              <a:defRPr sz="3200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Apple Color Emoji"/>
                <a:ea typeface="Apple Color Emoji"/>
                <a:cs typeface="Apple Color Emoji"/>
                <a:sym typeface="Apple Color Emoji"/>
              </a:rPr>
              <a:t>🥂</a:t>
            </a:r>
            <a:r>
              <a:rPr dirty="0"/>
              <a:t> Awards ceremony &amp; closing party</a:t>
            </a:r>
          </a:p>
        </p:txBody>
      </p:sp>
      <p:sp>
        <p:nvSpPr>
          <p:cNvPr id="160" name="Cercle"/>
          <p:cNvSpPr/>
          <p:nvPr/>
        </p:nvSpPr>
        <p:spPr>
          <a:xfrm>
            <a:off x="22701250" y="9099550"/>
            <a:ext cx="304800" cy="304800"/>
          </a:xfrm>
          <a:prstGeom prst="ellipse">
            <a:avLst/>
          </a:prstGeom>
          <a:solidFill>
            <a:srgbClr val="421B4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tudents awards"/>
          <p:cNvSpPr/>
          <p:nvPr/>
        </p:nvSpPr>
        <p:spPr>
          <a:xfrm>
            <a:off x="17610569" y="8920162"/>
            <a:ext cx="5033170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r"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Students awards</a:t>
            </a:r>
          </a:p>
        </p:txBody>
      </p:sp>
      <p:sp>
        <p:nvSpPr>
          <p:cNvPr id="162" name="Field trips"/>
          <p:cNvSpPr/>
          <p:nvPr/>
        </p:nvSpPr>
        <p:spPr>
          <a:xfrm>
            <a:off x="8710022" y="7848600"/>
            <a:ext cx="3505201" cy="62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32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Field trips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aturday 3 + Sunday 4…"/>
          <p:cNvSpPr/>
          <p:nvPr/>
        </p:nvSpPr>
        <p:spPr>
          <a:xfrm>
            <a:off x="13411200" y="5302250"/>
            <a:ext cx="9753600" cy="603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indent="0" algn="l">
              <a:defRPr sz="48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Saturday 3 + Sunday 4</a:t>
            </a:r>
          </a:p>
          <a:p>
            <a:pPr lvl="1" indent="0" algn="l">
              <a:defRPr sz="48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Grow your passion for learning</a:t>
            </a:r>
            <a:br>
              <a:rPr dirty="0"/>
            </a:br>
            <a:r>
              <a:rPr dirty="0"/>
              <a:t>and educating, explore how</a:t>
            </a:r>
            <a:br>
              <a:rPr dirty="0"/>
            </a:br>
            <a:r>
              <a:rPr dirty="0"/>
              <a:t>design learning is even</a:t>
            </a:r>
            <a:br>
              <a:rPr dirty="0"/>
            </a:br>
            <a:r>
              <a:rPr dirty="0"/>
              <a:t>more transdisciplinary.</a:t>
            </a:r>
          </a:p>
          <a:p>
            <a:pPr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4800" b="1" u="sng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E40950"/>
                </a:solidFill>
              </a:rPr>
              <a:t>edusummit.ixda.org</a:t>
            </a:r>
            <a:endParaRPr dirty="0">
              <a:solidFill>
                <a:srgbClr val="E40950"/>
              </a:solidFill>
              <a:hlinkClick r:id="rId3"/>
            </a:endParaRPr>
          </a:p>
        </p:txBody>
      </p:sp>
      <p:pic>
        <p:nvPicPr>
          <p:cNvPr id="16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edu-summit.png" descr="edu-summi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85787" y="1092200"/>
            <a:ext cx="7188201" cy="269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onday 5…"/>
          <p:cNvSpPr/>
          <p:nvPr/>
        </p:nvSpPr>
        <p:spPr>
          <a:xfrm>
            <a:off x="13411200" y="5302250"/>
            <a:ext cx="9753600" cy="456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indent="0" algn="l">
              <a:defRPr sz="48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Monday 5</a:t>
            </a:r>
          </a:p>
          <a:p>
            <a:pPr lvl="1" indent="0"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Join the best designers</a:t>
            </a:r>
            <a:br>
              <a:rPr dirty="0"/>
            </a:br>
            <a:r>
              <a:rPr dirty="0"/>
              <a:t>and learn hands on. </a:t>
            </a:r>
          </a:p>
          <a:p>
            <a:pPr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4800" b="1" u="sng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interaction18.ixda.org</a:t>
            </a:r>
            <a:endParaRPr dirty="0">
              <a:hlinkClick r:id="rId2"/>
            </a:endParaRPr>
          </a:p>
        </p:txBody>
      </p:sp>
      <p:sp>
        <p:nvSpPr>
          <p:cNvPr id="173" name="Interaction Workshops"/>
          <p:cNvSpPr/>
          <p:nvPr/>
        </p:nvSpPr>
        <p:spPr>
          <a:xfrm>
            <a:off x="13211571" y="809942"/>
            <a:ext cx="7875291" cy="3206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80000"/>
              </a:lnSpc>
              <a:defRPr sz="112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Interaction</a:t>
            </a:r>
            <a:br/>
            <a:r>
              <a:t>Workshops</a:t>
            </a:r>
          </a:p>
        </p:txBody>
      </p: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onday 5 to Thursday 8…"/>
          <p:cNvSpPr/>
          <p:nvPr/>
        </p:nvSpPr>
        <p:spPr>
          <a:xfrm>
            <a:off x="13411200" y="5302250"/>
            <a:ext cx="9753600" cy="5299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indent="0" algn="l">
              <a:defRPr sz="4800" b="1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Monday 5 to Thursday 8</a:t>
            </a:r>
          </a:p>
          <a:p>
            <a:pPr lvl="1" indent="0"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Demonstrate your skills</a:t>
            </a:r>
            <a:br>
              <a:rPr dirty="0"/>
            </a:br>
            <a:r>
              <a:rPr dirty="0"/>
              <a:t>in the design challenge and</a:t>
            </a:r>
            <a:br>
              <a:rPr dirty="0"/>
            </a:br>
            <a:r>
              <a:rPr dirty="0"/>
              <a:t>learn from amazing mentors.</a:t>
            </a:r>
          </a:p>
          <a:p>
            <a:pPr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4800" b="1" u="sng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sdc.ixda.org</a:t>
            </a:r>
            <a:endParaRPr dirty="0">
              <a:hlinkClick r:id="rId3"/>
            </a:endParaRPr>
          </a:p>
        </p:txBody>
      </p:sp>
      <p:pic>
        <p:nvPicPr>
          <p:cNvPr id="17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dc.png" descr="sd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85787" y="1092200"/>
            <a:ext cx="6705601" cy="269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t the Interaction Awards we will celebrate individuals and teams that through design leadership and innovation created impact and improved human lives.…"/>
          <p:cNvSpPr/>
          <p:nvPr/>
        </p:nvSpPr>
        <p:spPr>
          <a:xfrm>
            <a:off x="13411200" y="5302250"/>
            <a:ext cx="9753600" cy="5299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At the Interaction Awards we will celebrate individuals and teams that through design leadership and innovation created impact and improved human lives.</a:t>
            </a:r>
          </a:p>
          <a:p>
            <a:pPr algn="l">
              <a:defRPr sz="4800">
                <a:solidFill>
                  <a:srgbClr val="421B4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4800" b="1" u="sng">
                <a:solidFill>
                  <a:srgbClr val="E4095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awards.ixda.org</a:t>
            </a:r>
            <a:endParaRPr dirty="0">
              <a:hlinkClick r:id="rId3"/>
            </a:endParaRPr>
          </a:p>
        </p:txBody>
      </p:sp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2192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awards.png" descr="award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85787" y="1092200"/>
            <a:ext cx="7188201" cy="269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0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uesday 6 to Thursday 8…"/>
          <p:cNvSpPr/>
          <p:nvPr/>
        </p:nvSpPr>
        <p:spPr>
          <a:xfrm>
            <a:off x="13411200" y="5302250"/>
            <a:ext cx="9753600" cy="750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indent="0" algn="l"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Tuesday 6 to Thursday 8</a:t>
            </a:r>
          </a:p>
          <a:p>
            <a:pPr lvl="1" indent="0" algn="l"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You will enjoy three full conference days, listening to experts and join conversations to reshape our changing relations with ourselves, our objects, the environment and the society as a whole.</a:t>
            </a:r>
          </a:p>
          <a:p>
            <a:pPr algn="l"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4800" b="1" u="sng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interaction18.ixda.org</a:t>
            </a:r>
            <a:endParaRPr dirty="0">
              <a:hlinkClick r:id="rId3"/>
            </a:endParaRPr>
          </a:p>
        </p:txBody>
      </p:sp>
      <p:pic>
        <p:nvPicPr>
          <p:cNvPr id="189" name="interaction-18-logo-all-white.png" descr="interaction-18-logo-all-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78814" y="2309779"/>
            <a:ext cx="9753601" cy="131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2192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Macintosh PowerPoint</Application>
  <PresentationFormat>Personnalisé</PresentationFormat>
  <Paragraphs>144</Paragraphs>
  <Slides>20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Apple Color Emoji</vt:lpstr>
      <vt:lpstr>Helvetica</vt:lpstr>
      <vt:lpstr>Helvetica Light</vt:lpstr>
      <vt:lpstr>Helvetica Neue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Utilisateur de Microsoft Office</cp:lastModifiedBy>
  <cp:revision>1</cp:revision>
  <dcterms:modified xsi:type="dcterms:W3CDTF">2017-05-06T15:27:18Z</dcterms:modified>
</cp:coreProperties>
</file>